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92" r:id="rId3"/>
    <p:sldId id="294" r:id="rId4"/>
    <p:sldId id="295" r:id="rId5"/>
    <p:sldId id="296" r:id="rId6"/>
    <p:sldId id="297" r:id="rId7"/>
    <p:sldId id="298" r:id="rId8"/>
    <p:sldId id="300" r:id="rId9"/>
    <p:sldId id="303" r:id="rId10"/>
    <p:sldId id="313" r:id="rId11"/>
    <p:sldId id="314" r:id="rId12"/>
    <p:sldId id="315" r:id="rId13"/>
    <p:sldId id="317" r:id="rId14"/>
    <p:sldId id="316" r:id="rId15"/>
    <p:sldId id="318" r:id="rId16"/>
    <p:sldId id="319" r:id="rId17"/>
    <p:sldId id="301" r:id="rId18"/>
    <p:sldId id="299" r:id="rId19"/>
    <p:sldId id="304" r:id="rId20"/>
    <p:sldId id="305" r:id="rId21"/>
    <p:sldId id="306" r:id="rId22"/>
    <p:sldId id="307" r:id="rId23"/>
    <p:sldId id="308" r:id="rId24"/>
    <p:sldId id="309" r:id="rId25"/>
    <p:sldId id="310" r:id="rId26"/>
    <p:sldId id="311" r:id="rId27"/>
    <p:sldId id="312" r:id="rId28"/>
  </p:sldIdLst>
  <p:sldSz cx="12192000" cy="6858000"/>
  <p:notesSz cx="6858000" cy="9144000"/>
  <p:embeddedFontLst>
    <p:embeddedFont>
      <p:font typeface="Sandoll 미생" panose="020B0600000101010101" pitchFamily="50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배달의민족 주아" panose="02020603020101020101" pitchFamily="18" charset="-127"/>
      <p:regular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5E536F-A93D-48E3-8E01-58F0E1A81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1F900F-0F3E-4AB9-9994-AA6537ECD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F47A6B-2222-4759-A5F3-FDE9346FA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9C023B-6E69-4FE1-B5C7-A445BFFBC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9938B7-852E-42B0-AAB0-4675E1237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287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E12FF2-4246-4231-BCC3-7D7139E1E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D26136-CA93-4F48-A14E-FFC1D78E3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331829-B189-4F18-A2A9-3460C8682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ABC796-EDBB-49C7-9C01-1574C0FC3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9F3B32-6C4E-451F-A67F-A78AA45DD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053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EB00805-162A-4ECA-96D4-06028100FC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325259-DA93-4BC3-9045-9DF464179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AE0D7D-ADF0-4E86-ADC8-ACDA8CDD4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6FA5DC-2F17-4AD2-AEDD-99F68E650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2E661C-57A7-47EE-846B-53819A6B6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985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43B8AB-680B-4C7B-9683-FFEC70F0B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2B0C85-948D-48B1-A8CF-4D8A5A215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69B138-F9D1-471D-B6DF-F2DCB53FE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F28095-55BE-43C2-95DA-92FB8FE09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2C7824-5053-4798-8AD8-CB8992DF2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963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EE229-CC5B-467E-8DFA-A2421723B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034F97-B9B9-401C-B7D9-5F10C052D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CDB3E1-C5F8-4C36-925D-95B7FC682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F9F680-C0F4-43A3-B915-9917D9C07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FC9C38-99DD-4F97-8964-DECEBF3EB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369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C2DBD-0804-4281-9DF0-17EFAC57A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2B1319-15C2-4CD1-BB90-37BCE788DA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CAD33F-0639-4AF3-BE18-72E55CF5F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075CF7-86B2-48CE-B083-5E6743635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CBA62A-811B-4BC5-9FE4-9C6DCE5C4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ED2731-B77D-47F6-9EA2-2B4981641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224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51EAE-478F-41FD-96CE-8C1117B2B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2C47E2-83D4-42C7-A55C-83B06C0DF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E1C870-E18C-4847-B67A-E6ABEE3C3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BCDB04-BEBD-4693-A873-036AA3C0A1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1639540-C817-4917-BBBF-E6D87409E4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FEB4447-3801-421A-816A-C8F131F0D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C44D7B-A4A6-4456-8CDA-B8955F2F5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5545F65-7BCD-46D8-BD19-A839F6262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43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F9B3FD-9A6E-4ADB-97E7-F7A798A38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B335D3-A94C-46C7-8D60-676B3B683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6905DA-D6F0-44C3-B4C9-8658E35B8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7C6BFA-6221-4022-9441-7D5F2A76C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449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FD78455-6837-476F-A6E1-EFCB6EEB5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2D0F64-1768-4714-BCA8-2A35DFD3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49C305-46A3-44E3-824F-63EBFFDFB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31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33F5AE-E957-4F61-A16F-4A9252A65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8DC84-0B62-462D-AFB0-12EFCFD51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3C2936-A650-4C35-86BC-E1E28B81C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5A4BEA-7CA5-4F7F-9024-5BA92FAA7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A5E069-0D34-415C-8623-E788B9AE9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F854B6-E37B-48C3-B7F4-106D7FB9E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7988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31672E-BDF1-4FC6-B252-AC4B2C6E1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E6310A6-E6F2-42CC-BC5E-F65B211A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7DC4D2-053B-4672-A8D2-C54054106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CCD8CB-41F5-4AD9-9A7F-4B1571D05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938E29-7C66-4E26-AE9A-F1729E70D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C2EA7B-8F92-4A14-8376-852E3A530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774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18FB96-B84E-4069-BE49-DD3A39C4D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F02F26-7949-40CD-8227-ED020E9B0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F08222-AF8E-4222-8A6E-4657D59072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2DA60-6782-48F0-92F3-05AD6DC60E8E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BEBF8F-C08B-45A5-B9F2-151089D024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FB0F02-3795-40C6-B43A-FE22CF3C0C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1283E-771B-4508-B0EB-A046804D62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558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1713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34C9916-F5BF-4596-8FEF-E2E8F79B4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601" y="2028472"/>
            <a:ext cx="5288230" cy="3016210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&lt;ul&gt;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&lt;li&gt;list1&lt;/li&gt;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&lt;li&gt;list2&lt;/li&gt;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&lt;li&gt;list3&lt;/li&gt;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&lt;/ul&gt;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28676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&lt;ul&gt;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E09C75-8170-46BC-9E9A-2D962A15EB4C}"/>
              </a:ext>
            </a:extLst>
          </p:cNvPr>
          <p:cNvSpPr txBox="1"/>
          <p:nvPr/>
        </p:nvSpPr>
        <p:spPr>
          <a:xfrm>
            <a:off x="6859316" y="1859340"/>
            <a:ext cx="50016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목록을 만들기 위해 사용하는 태그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&lt;ul&gt;&lt;/ul&gt;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로 목록을 만들고 그 안에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각 아이템들을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&lt;li&gt;&lt;/li&gt;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를 사용하여 나타냄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5F2F1E-8A03-43D9-AC2B-F60D60B5A8E2}"/>
              </a:ext>
            </a:extLst>
          </p:cNvPr>
          <p:cNvSpPr txBox="1"/>
          <p:nvPr/>
        </p:nvSpPr>
        <p:spPr>
          <a:xfrm>
            <a:off x="6859316" y="3536577"/>
            <a:ext cx="43701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&lt;ul&gt;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대신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&lt;ol&gt;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을 사용 할 수도 있음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solidFill>
                  <a:schemeClr val="accent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&lt;ul&gt;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- </a:t>
            </a:r>
            <a:r>
              <a:rPr lang="ko-KR" altLang="en-US" sz="3200">
                <a:solidFill>
                  <a:schemeClr val="accent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순서 없는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 모양의 목록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solidFill>
                  <a:schemeClr val="accent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&lt;ol&gt;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-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순서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</a:t>
            </a:r>
            <a:r>
              <a:rPr lang="ko-KR" altLang="en-US" sz="3200">
                <a:solidFill>
                  <a:schemeClr val="accent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번호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)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가 있는 모양의 목록</a:t>
            </a:r>
          </a:p>
        </p:txBody>
      </p:sp>
    </p:spTree>
    <p:extLst>
      <p:ext uri="{BB962C8B-B14F-4D97-AF65-F5344CB8AC3E}">
        <p14:creationId xmlns:p14="http://schemas.microsoft.com/office/powerpoint/2010/main" val="2004919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750F0A-7159-408F-B861-67D1FDB6674B}"/>
              </a:ext>
            </a:extLst>
          </p:cNvPr>
          <p:cNvSpPr txBox="1"/>
          <p:nvPr/>
        </p:nvSpPr>
        <p:spPr>
          <a:xfrm>
            <a:off x="7342012" y="3044279"/>
            <a:ext cx="32095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결과를 확인해봅시당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53057B-F9D4-4AA1-9B42-817BE1E6A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311" y="730447"/>
            <a:ext cx="5058972" cy="539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63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3520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&lt;table&gt;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E09C75-8170-46BC-9E9A-2D962A15EB4C}"/>
              </a:ext>
            </a:extLst>
          </p:cNvPr>
          <p:cNvSpPr txBox="1"/>
          <p:nvPr/>
        </p:nvSpPr>
        <p:spPr>
          <a:xfrm>
            <a:off x="6859316" y="1599364"/>
            <a:ext cx="5028941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표를 만들기 위해 다음과 같이 태그가 구성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&lt;table&gt;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 안에 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&lt;tr&gt;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을 이용해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한 줄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행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)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을 정의하고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를 이용해 각 줄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행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)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의 칸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열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)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을 나눈다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5F2F1E-8A03-43D9-AC2B-F60D60B5A8E2}"/>
              </a:ext>
            </a:extLst>
          </p:cNvPr>
          <p:cNvSpPr txBox="1"/>
          <p:nvPr/>
        </p:nvSpPr>
        <p:spPr>
          <a:xfrm>
            <a:off x="6859316" y="3904131"/>
            <a:ext cx="253947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&lt;table&gt;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-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 테이블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&lt;tr&gt; -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행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(row)</a:t>
            </a: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-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 열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(cloumn)</a:t>
            </a: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Border –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테두리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1026" name="Picture 2" descr="테이블 구조">
            <a:extLst>
              <a:ext uri="{FF2B5EF4-FFF2-40B4-BE49-F238E27FC236}">
                <a16:creationId xmlns:a16="http://schemas.microsoft.com/office/drawing/2014/main" id="{E1AE2AA0-0331-4209-9939-321A86AC7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711" y="1848661"/>
            <a:ext cx="6168418" cy="3160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19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34C9916-F5BF-4596-8FEF-E2E8F79B4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601" y="1166702"/>
            <a:ext cx="5288230" cy="4739759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&lt;table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ko-KR" altLang="ko-KR" sz="2800">
                <a:solidFill>
                  <a:srgbClr val="0000C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border=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"1"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lang="en-US" altLang="ko-KR" sz="2800">
              <a:solidFill>
                <a:srgbClr val="E969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&lt;tr&gt;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1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ko-KR" altLang="ko-KR" sz="2800">
                <a:solidFill>
                  <a:srgbClr val="0000C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colspan=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"2"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2, 3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&lt;/tr&gt;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&lt;tr&gt;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4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5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6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&lt;/tr&gt;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lang="en-US" altLang="ko-KR" sz="2800">
              <a:solidFill>
                <a:srgbClr val="E969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&lt;/table&gt;</a:t>
            </a:r>
            <a:r>
              <a:rPr lang="ko-KR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lang="ko-KR" altLang="ko-KR" sz="54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3520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&lt;table&gt;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E09C75-8170-46BC-9E9A-2D962A15EB4C}"/>
              </a:ext>
            </a:extLst>
          </p:cNvPr>
          <p:cNvSpPr txBox="1"/>
          <p:nvPr/>
        </p:nvSpPr>
        <p:spPr>
          <a:xfrm>
            <a:off x="6859316" y="1859340"/>
            <a:ext cx="413606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colspan –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열을 확장 할 때 사용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속성의 값으로 원하는 칸 개수를 지정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26ADB0-8C88-41AF-B21C-0CDC2E12C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316" y="3108843"/>
            <a:ext cx="4108584" cy="260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715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34C9916-F5BF-4596-8FEF-E2E8F79B4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601" y="1166697"/>
            <a:ext cx="5288230" cy="4739759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&lt;table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ko-KR" altLang="ko-KR" sz="2800">
                <a:solidFill>
                  <a:srgbClr val="0000C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border=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"1"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lang="en-US" altLang="ko-KR" sz="2800">
              <a:solidFill>
                <a:srgbClr val="E969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&lt;tr&gt;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</a:t>
            </a: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ko-KR" altLang="ko-KR" sz="2800">
                <a:solidFill>
                  <a:srgbClr val="0000C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rowspan=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"2"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1,4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2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3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&lt;/tr</a:t>
            </a: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&lt;tr&gt;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5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&lt;td&gt;</a:t>
            </a:r>
            <a:r>
              <a:rPr lang="ko-KR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6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&lt;/td&gt;</a:t>
            </a:r>
            <a:endParaRPr lang="en-US" altLang="ko-KR" sz="2800">
              <a:solidFill>
                <a:srgbClr val="0070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&lt;/tr&gt;</a:t>
            </a:r>
            <a:endParaRPr lang="en-US" altLang="ko-KR" sz="2800">
              <a:solidFill>
                <a:srgbClr val="E96900"/>
              </a:solidFill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800">
                <a:solidFill>
                  <a:srgbClr val="007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&lt;/table&gt;</a:t>
            </a:r>
            <a:r>
              <a:rPr lang="ko-KR" altLang="ko-KR" sz="20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lang="ko-KR" altLang="ko-KR" sz="54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35200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&lt;table&gt;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E09C75-8170-46BC-9E9A-2D962A15EB4C}"/>
              </a:ext>
            </a:extLst>
          </p:cNvPr>
          <p:cNvSpPr txBox="1"/>
          <p:nvPr/>
        </p:nvSpPr>
        <p:spPr>
          <a:xfrm>
            <a:off x="6859316" y="1859340"/>
            <a:ext cx="407188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rowspan –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행을 확장 할 때 사용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속성의 값으로 원하는 칸 개수를 지정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22CC85-5F8D-430B-8218-3169C74A3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9316" y="3246733"/>
            <a:ext cx="4162564" cy="240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099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750F0A-7159-408F-B861-67D1FDB6674B}"/>
              </a:ext>
            </a:extLst>
          </p:cNvPr>
          <p:cNvSpPr txBox="1"/>
          <p:nvPr/>
        </p:nvSpPr>
        <p:spPr>
          <a:xfrm>
            <a:off x="3107215" y="4661446"/>
            <a:ext cx="61927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위 모양과 동일한 테이블을 만들어봅시다</a:t>
            </a:r>
            <a:r>
              <a:rPr lang="en-US" altLang="ko-KR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!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0966725-4A01-44D6-86DC-533E81E75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315" y="1154630"/>
            <a:ext cx="5466522" cy="364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2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0966725-4A01-44D6-86DC-533E81E75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592" y="2020015"/>
            <a:ext cx="4226952" cy="281796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1FDA01AD-C28A-41AD-B3AD-DEA39B2BE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88" y="782886"/>
            <a:ext cx="5461684" cy="529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561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34C9916-F5BF-4596-8FEF-E2E8F79B4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5811" y="2310115"/>
            <a:ext cx="9360376" cy="553998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&lt;img src=“</a:t>
            </a:r>
            <a:r>
              <a:rPr lang="ko-KR" altLang="en-US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이미지경로</a:t>
            </a:r>
            <a:r>
              <a:rPr lang="en-US" altLang="ko-KR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” alt=“</a:t>
            </a:r>
            <a:r>
              <a:rPr lang="ko-KR" altLang="en-US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대체텍스트</a:t>
            </a:r>
            <a:r>
              <a:rPr lang="en-US" altLang="ko-KR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” width=“</a:t>
            </a:r>
            <a:r>
              <a:rPr lang="ko-KR" altLang="en-US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너비</a:t>
            </a:r>
            <a:r>
              <a:rPr lang="en-US" altLang="ko-KR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” height=“</a:t>
            </a:r>
            <a:r>
              <a:rPr lang="ko-KR" altLang="en-US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높이</a:t>
            </a:r>
            <a:r>
              <a:rPr lang="en-US" altLang="ko-KR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”&gt;</a:t>
            </a:r>
            <a:endParaRPr kumimoji="0" lang="en-US" altLang="ko-KR" sz="36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32603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&lt;img&gt;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E09C75-8170-46BC-9E9A-2D962A15EB4C}"/>
              </a:ext>
            </a:extLst>
          </p:cNvPr>
          <p:cNvSpPr txBox="1"/>
          <p:nvPr/>
        </p:nvSpPr>
        <p:spPr>
          <a:xfrm>
            <a:off x="2259050" y="3115784"/>
            <a:ext cx="767389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Src _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필수 속성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,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이미지 경로 지정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,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 절대경로 상대경로 모두 사용 가능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Alt _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여러 문제로 이미지가 보이지 않을 시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,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대체로 보여질 텍스트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Width, height –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너비 높이를 지정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3305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E7111D9-3133-4212-BE63-D19FDDE207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245" t="5510" r="20944" b="77619"/>
          <a:stretch/>
        </p:blipFill>
        <p:spPr>
          <a:xfrm>
            <a:off x="1013458" y="3862873"/>
            <a:ext cx="10165080" cy="221135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56904AA-0860-4568-801D-10D239260E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34" t="28640" r="62959" b="41701"/>
          <a:stretch/>
        </p:blipFill>
        <p:spPr>
          <a:xfrm>
            <a:off x="3226066" y="545841"/>
            <a:ext cx="5739863" cy="288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640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A0335B1-B9A0-4AD2-B29C-BB97DCAE48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58" t="22381" r="44362" b="68912"/>
          <a:stretch/>
        </p:blipFill>
        <p:spPr>
          <a:xfrm>
            <a:off x="1345347" y="1500923"/>
            <a:ext cx="2805018" cy="172616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A82F72B-75EE-4009-BAE0-5F9E26F8CB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092" t="6054" r="34567" b="77347"/>
          <a:stretch/>
        </p:blipFill>
        <p:spPr>
          <a:xfrm>
            <a:off x="5061209" y="1251176"/>
            <a:ext cx="5785444" cy="3237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DAFFF3-6A48-47F6-B4D0-38C4BF7B34A1}"/>
              </a:ext>
            </a:extLst>
          </p:cNvPr>
          <p:cNvSpPr txBox="1"/>
          <p:nvPr/>
        </p:nvSpPr>
        <p:spPr>
          <a:xfrm>
            <a:off x="836387" y="277520"/>
            <a:ext cx="105192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Html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파일이 있는 곳에 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img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폴더를 생성하고</a:t>
            </a:r>
            <a:r>
              <a: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, </a:t>
            </a:r>
            <a:r>
              <a:rPr lang="ko-KR" altLang="en-US" sz="3600">
                <a:latin typeface="Sandoll 미생" panose="020B0600000101010101" pitchFamily="50" charset="-127"/>
                <a:ea typeface="Sandoll 미생" panose="020B0600000101010101" pitchFamily="50" charset="-127"/>
              </a:rPr>
              <a:t>그 곳에 이미지를 저장한 이미지를 사용</a:t>
            </a:r>
            <a:endParaRPr lang="ko-KR" altLang="en-US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C9E6041-1ED1-4063-AFB4-B5009874867B}"/>
              </a:ext>
            </a:extLst>
          </p:cNvPr>
          <p:cNvGrpSpPr/>
          <p:nvPr/>
        </p:nvGrpSpPr>
        <p:grpSpPr>
          <a:xfrm>
            <a:off x="567187" y="3804158"/>
            <a:ext cx="4214002" cy="1945826"/>
            <a:chOff x="567187" y="4146528"/>
            <a:chExt cx="4214002" cy="1945826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70A131C-5320-4E30-8BB1-2FB731283A05}"/>
                </a:ext>
              </a:extLst>
            </p:cNvPr>
            <p:cNvSpPr/>
            <p:nvPr/>
          </p:nvSpPr>
          <p:spPr>
            <a:xfrm>
              <a:off x="567187" y="4891117"/>
              <a:ext cx="1181819" cy="57797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>
                  <a:solidFill>
                    <a:sysClr val="windowText" lastClr="000000"/>
                  </a:solidFill>
                  <a:latin typeface="Sandoll 미생" panose="020B0600000101010101" pitchFamily="50" charset="-127"/>
                  <a:ea typeface="Sandoll 미생" panose="020B0600000101010101" pitchFamily="50" charset="-127"/>
                </a:rPr>
                <a:t>html</a:t>
              </a:r>
              <a:endParaRPr lang="ko-KR" altLang="en-US" sz="2400">
                <a:solidFill>
                  <a:sysClr val="windowText" lastClr="000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7BD343E7-C6B1-4722-81BF-1271BEF57A3F}"/>
                </a:ext>
              </a:extLst>
            </p:cNvPr>
            <p:cNvSpPr/>
            <p:nvPr/>
          </p:nvSpPr>
          <p:spPr>
            <a:xfrm>
              <a:off x="2208362" y="4182661"/>
              <a:ext cx="957532" cy="61247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>
                  <a:solidFill>
                    <a:sysClr val="windowText" lastClr="000000"/>
                  </a:solidFill>
                  <a:latin typeface="Sandoll 미생" panose="020B0600000101010101" pitchFamily="50" charset="-127"/>
                  <a:ea typeface="Sandoll 미생" panose="020B0600000101010101" pitchFamily="50" charset="-127"/>
                </a:rPr>
                <a:t>img</a:t>
              </a:r>
              <a:endParaRPr lang="ko-KR" altLang="en-US" sz="2400">
                <a:solidFill>
                  <a:sysClr val="windowText" lastClr="000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7D48BC34-343A-4537-AA65-744DE5576689}"/>
                </a:ext>
              </a:extLst>
            </p:cNvPr>
            <p:cNvSpPr/>
            <p:nvPr/>
          </p:nvSpPr>
          <p:spPr>
            <a:xfrm>
              <a:off x="2208362" y="5479878"/>
              <a:ext cx="957532" cy="61247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>
                  <a:solidFill>
                    <a:sysClr val="windowText" lastClr="000000"/>
                  </a:solidFill>
                  <a:latin typeface="Sandoll 미생" panose="020B0600000101010101" pitchFamily="50" charset="-127"/>
                  <a:ea typeface="Sandoll 미생" panose="020B0600000101010101" pitchFamily="50" charset="-127"/>
                </a:rPr>
                <a:t>Sample.html</a:t>
              </a:r>
              <a:endParaRPr lang="ko-KR" altLang="en-US" sz="2400">
                <a:solidFill>
                  <a:sysClr val="windowText" lastClr="000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427E1465-0D2B-42BD-B3D5-ED2CAC0507E8}"/>
                </a:ext>
              </a:extLst>
            </p:cNvPr>
            <p:cNvSpPr/>
            <p:nvPr/>
          </p:nvSpPr>
          <p:spPr>
            <a:xfrm>
              <a:off x="3823657" y="4146528"/>
              <a:ext cx="957532" cy="68474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>
                  <a:solidFill>
                    <a:sysClr val="windowText" lastClr="000000"/>
                  </a:solidFill>
                  <a:latin typeface="Sandoll 미생" panose="020B0600000101010101" pitchFamily="50" charset="-127"/>
                  <a:ea typeface="Sandoll 미생" panose="020B0600000101010101" pitchFamily="50" charset="-127"/>
                </a:rPr>
                <a:t>google.png</a:t>
              </a:r>
              <a:endParaRPr lang="ko-KR" altLang="en-US" sz="2400">
                <a:solidFill>
                  <a:sysClr val="windowText" lastClr="0000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2C6EEA2B-1E95-4FB6-87F5-DC3BD0B908D2}"/>
                </a:ext>
              </a:extLst>
            </p:cNvPr>
            <p:cNvCxnSpPr>
              <a:stCxn id="22" idx="3"/>
              <a:endCxn id="23" idx="1"/>
            </p:cNvCxnSpPr>
            <p:nvPr/>
          </p:nvCxnSpPr>
          <p:spPr>
            <a:xfrm flipV="1">
              <a:off x="1749006" y="4488899"/>
              <a:ext cx="459356" cy="69120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E14F58AE-70D4-4D57-823A-BA6050833529}"/>
                </a:ext>
              </a:extLst>
            </p:cNvPr>
            <p:cNvCxnSpPr>
              <a:cxnSpLocks/>
              <a:stCxn id="23" idx="3"/>
              <a:endCxn id="25" idx="1"/>
            </p:cNvCxnSpPr>
            <p:nvPr/>
          </p:nvCxnSpPr>
          <p:spPr>
            <a:xfrm>
              <a:off x="3165894" y="4488899"/>
              <a:ext cx="65776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8D1CE820-FC25-4B42-95D8-1598C1D69D46}"/>
                </a:ext>
              </a:extLst>
            </p:cNvPr>
            <p:cNvCxnSpPr>
              <a:stCxn id="22" idx="3"/>
              <a:endCxn id="24" idx="1"/>
            </p:cNvCxnSpPr>
            <p:nvPr/>
          </p:nvCxnSpPr>
          <p:spPr>
            <a:xfrm>
              <a:off x="1749006" y="5180102"/>
              <a:ext cx="459356" cy="60601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9D33A110-9712-4CF6-9D3C-EA56ECD07235}"/>
                </a:ext>
              </a:extLst>
            </p:cNvPr>
            <p:cNvCxnSpPr>
              <a:stCxn id="24" idx="0"/>
              <a:endCxn id="23" idx="2"/>
            </p:cNvCxnSpPr>
            <p:nvPr/>
          </p:nvCxnSpPr>
          <p:spPr>
            <a:xfrm flipV="1">
              <a:off x="2687128" y="4795137"/>
              <a:ext cx="0" cy="68474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3B1E3465-9135-4D13-AE77-0EE5FB30B298}"/>
                </a:ext>
              </a:extLst>
            </p:cNvPr>
            <p:cNvCxnSpPr>
              <a:cxnSpLocks/>
            </p:cNvCxnSpPr>
            <p:nvPr/>
          </p:nvCxnSpPr>
          <p:spPr>
            <a:xfrm>
              <a:off x="3165894" y="4575160"/>
              <a:ext cx="65776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9732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DA9E5C-9A67-4502-8747-199F9A6F2C0A}"/>
              </a:ext>
            </a:extLst>
          </p:cNvPr>
          <p:cNvGrpSpPr/>
          <p:nvPr/>
        </p:nvGrpSpPr>
        <p:grpSpPr>
          <a:xfrm>
            <a:off x="2011372" y="1210853"/>
            <a:ext cx="2727734" cy="4188795"/>
            <a:chOff x="1356636" y="1210853"/>
            <a:chExt cx="2727734" cy="418879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33E63BD-8E12-4E3F-B569-D186CE72E075}"/>
                </a:ext>
              </a:extLst>
            </p:cNvPr>
            <p:cNvSpPr txBox="1"/>
            <p:nvPr/>
          </p:nvSpPr>
          <p:spPr>
            <a:xfrm>
              <a:off x="1356636" y="1210853"/>
              <a:ext cx="272773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프론트엔드</a:t>
              </a:r>
              <a:endParaRPr lang="en-US" altLang="ko-KR" sz="400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en-US" altLang="ko-KR" sz="40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(Front End)</a:t>
              </a:r>
              <a:endParaRPr lang="ko-KR" altLang="en-US" sz="400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4E9F6A7-924C-4779-8A0E-3CF21CF23F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844"/>
            <a:stretch/>
          </p:blipFill>
          <p:spPr>
            <a:xfrm>
              <a:off x="1412133" y="2739957"/>
              <a:ext cx="2616740" cy="2149812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4088AC9-8A71-41CD-8BA1-6AE93F727413}"/>
                </a:ext>
              </a:extLst>
            </p:cNvPr>
            <p:cNvSpPr/>
            <p:nvPr/>
          </p:nvSpPr>
          <p:spPr>
            <a:xfrm>
              <a:off x="1455909" y="5030316"/>
              <a:ext cx="252594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사용자에게 보여지는 부분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5165633F-5854-4CE6-ADE6-711ED81A603B}"/>
              </a:ext>
            </a:extLst>
          </p:cNvPr>
          <p:cNvGrpSpPr/>
          <p:nvPr/>
        </p:nvGrpSpPr>
        <p:grpSpPr>
          <a:xfrm>
            <a:off x="7222922" y="1210853"/>
            <a:ext cx="2969702" cy="4465794"/>
            <a:chOff x="7889368" y="1210853"/>
            <a:chExt cx="2969702" cy="446579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EABBF58-1E89-4C2F-844D-341AC78C03D2}"/>
                </a:ext>
              </a:extLst>
            </p:cNvPr>
            <p:cNvSpPr txBox="1"/>
            <p:nvPr/>
          </p:nvSpPr>
          <p:spPr>
            <a:xfrm>
              <a:off x="8127086" y="1210853"/>
              <a:ext cx="247696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백앤드</a:t>
              </a:r>
              <a:endParaRPr lang="en-US" altLang="ko-KR" sz="400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en-US" altLang="ko-KR" sz="400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(Back End)</a:t>
              </a:r>
              <a:endParaRPr lang="ko-KR" altLang="en-US" sz="400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057E9301-2EF0-4DF3-BCCA-676FA0FC9531}"/>
                </a:ext>
              </a:extLst>
            </p:cNvPr>
            <p:cNvGrpSpPr/>
            <p:nvPr/>
          </p:nvGrpSpPr>
          <p:grpSpPr>
            <a:xfrm>
              <a:off x="8057196" y="2739957"/>
              <a:ext cx="2616740" cy="2149812"/>
              <a:chOff x="8117359" y="2243847"/>
              <a:chExt cx="2616740" cy="2149812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5EA573C8-8FD2-43B8-A1C7-28E4F22BFC05}"/>
                  </a:ext>
                </a:extLst>
              </p:cNvPr>
              <p:cNvGrpSpPr/>
              <p:nvPr/>
            </p:nvGrpSpPr>
            <p:grpSpPr>
              <a:xfrm>
                <a:off x="8117359" y="2243847"/>
                <a:ext cx="2616740" cy="2149812"/>
                <a:chOff x="8117359" y="2243847"/>
                <a:chExt cx="2616740" cy="2149812"/>
              </a:xfrm>
            </p:grpSpPr>
            <p:pic>
              <p:nvPicPr>
                <p:cNvPr id="8" name="그림 7">
                  <a:extLst>
                    <a:ext uri="{FF2B5EF4-FFF2-40B4-BE49-F238E27FC236}">
                      <a16:creationId xmlns:a16="http://schemas.microsoft.com/office/drawing/2014/main" id="{1C2E31F1-81FE-42D7-AEBB-76AE8DB4AB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7844"/>
                <a:stretch/>
              </p:blipFill>
              <p:spPr>
                <a:xfrm>
                  <a:off x="8117359" y="2243847"/>
                  <a:ext cx="2616740" cy="2149812"/>
                </a:xfrm>
                <a:prstGeom prst="rect">
                  <a:avLst/>
                </a:prstGeom>
              </p:spPr>
            </p:pic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51FA4FE8-9103-428C-B038-DF939D661410}"/>
                    </a:ext>
                  </a:extLst>
                </p:cNvPr>
                <p:cNvSpPr/>
                <p:nvPr/>
              </p:nvSpPr>
              <p:spPr>
                <a:xfrm>
                  <a:off x="8404698" y="2548647"/>
                  <a:ext cx="2039843" cy="16245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pic>
            <p:nvPicPr>
              <p:cNvPr id="12" name="그래픽 11" descr="톱니바퀴">
                <a:extLst>
                  <a:ext uri="{FF2B5EF4-FFF2-40B4-BE49-F238E27FC236}">
                    <a16:creationId xmlns:a16="http://schemas.microsoft.com/office/drawing/2014/main" id="{5626E2D8-0F55-4BB3-BDDE-2388B02873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8616274" y="2624036"/>
                <a:ext cx="1609928" cy="1609928"/>
              </a:xfrm>
              <a:prstGeom prst="rect">
                <a:avLst/>
              </a:prstGeom>
            </p:spPr>
          </p:pic>
        </p:grp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795EA23-56DB-4565-A1F8-E291534FE352}"/>
                </a:ext>
              </a:extLst>
            </p:cNvPr>
            <p:cNvSpPr/>
            <p:nvPr/>
          </p:nvSpPr>
          <p:spPr>
            <a:xfrm>
              <a:off x="7889368" y="5030316"/>
              <a:ext cx="296970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사용자에게 보여지지 않는 로직</a:t>
              </a:r>
              <a:endParaRPr lang="en-US" altLang="ko-KR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서버에서 동작하는 프로그램 영역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EC308CD-E0E4-43F6-9351-839EC404DA56}"/>
              </a:ext>
            </a:extLst>
          </p:cNvPr>
          <p:cNvGrpSpPr/>
          <p:nvPr/>
        </p:nvGrpSpPr>
        <p:grpSpPr>
          <a:xfrm>
            <a:off x="5204298" y="1327904"/>
            <a:ext cx="1663430" cy="763543"/>
            <a:chOff x="5204298" y="1327904"/>
            <a:chExt cx="1663430" cy="763543"/>
          </a:xfrm>
        </p:grpSpPr>
        <p:sp>
          <p:nvSpPr>
            <p:cNvPr id="18" name="화살표: 오른쪽 17">
              <a:extLst>
                <a:ext uri="{FF2B5EF4-FFF2-40B4-BE49-F238E27FC236}">
                  <a16:creationId xmlns:a16="http://schemas.microsoft.com/office/drawing/2014/main" id="{8E52625A-2488-4A9C-91B7-D0C8DADB8BF7}"/>
                </a:ext>
              </a:extLst>
            </p:cNvPr>
            <p:cNvSpPr/>
            <p:nvPr/>
          </p:nvSpPr>
          <p:spPr>
            <a:xfrm>
              <a:off x="5204298" y="1653702"/>
              <a:ext cx="1663430" cy="43774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5A40FB6-74DF-45FA-9120-1796F1F32174}"/>
                </a:ext>
              </a:extLst>
            </p:cNvPr>
            <p:cNvSpPr txBox="1"/>
            <p:nvPr/>
          </p:nvSpPr>
          <p:spPr>
            <a:xfrm>
              <a:off x="5398797" y="1327904"/>
              <a:ext cx="11769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>
                  <a:solidFill>
                    <a:srgbClr val="C0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데이터 요청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ABCEF86-A55E-4CFC-AE0F-3BCE5622BBBF}"/>
              </a:ext>
            </a:extLst>
          </p:cNvPr>
          <p:cNvGrpSpPr/>
          <p:nvPr/>
        </p:nvGrpSpPr>
        <p:grpSpPr>
          <a:xfrm>
            <a:off x="5204298" y="4043464"/>
            <a:ext cx="1663430" cy="807078"/>
            <a:chOff x="5204298" y="4043464"/>
            <a:chExt cx="1663430" cy="807078"/>
          </a:xfrm>
        </p:grpSpPr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CAC58A54-5E10-4DAF-AE64-385B25C0233B}"/>
                </a:ext>
              </a:extLst>
            </p:cNvPr>
            <p:cNvSpPr/>
            <p:nvPr/>
          </p:nvSpPr>
          <p:spPr>
            <a:xfrm rot="10800000">
              <a:off x="5204298" y="4043464"/>
              <a:ext cx="1663430" cy="437745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380B4FE-0F4F-4078-9FD1-1411DB50356F}"/>
                </a:ext>
              </a:extLst>
            </p:cNvPr>
            <p:cNvSpPr txBox="1"/>
            <p:nvPr/>
          </p:nvSpPr>
          <p:spPr>
            <a:xfrm>
              <a:off x="5505133" y="4481210"/>
              <a:ext cx="11817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>
                  <a:solidFill>
                    <a:srgbClr val="C0000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데이터 전달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7128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ìëê²½ë¡ì ëí ì´ë¯¸ì§ ê²ìê²°ê³¼">
            <a:extLst>
              <a:ext uri="{FF2B5EF4-FFF2-40B4-BE49-F238E27FC236}">
                <a16:creationId xmlns:a16="http://schemas.microsoft.com/office/drawing/2014/main" id="{681C85F0-1FF0-446F-B2F8-3272ADE35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48" y="867923"/>
            <a:ext cx="5480152" cy="5122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9D2F15-E13D-4421-8C40-FBE7F939A290}"/>
              </a:ext>
            </a:extLst>
          </p:cNvPr>
          <p:cNvSpPr txBox="1"/>
          <p:nvPr/>
        </p:nvSpPr>
        <p:spPr>
          <a:xfrm>
            <a:off x="6672530" y="389362"/>
            <a:ext cx="487024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상대 경로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: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현재 파일에서부터 경로가 시작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../ -&gt;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상위 폴더로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aa/bb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-&gt; aa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폴더의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bb</a:t>
            </a:r>
          </a:p>
          <a:p>
            <a:pPr algn="ctr"/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절대 경로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: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루트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(/)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에서 부터 경로 시작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E0602-6926-4B99-AB24-F7E8822F823B}"/>
              </a:ext>
            </a:extLst>
          </p:cNvPr>
          <p:cNvSpPr txBox="1"/>
          <p:nvPr/>
        </p:nvSpPr>
        <p:spPr>
          <a:xfrm>
            <a:off x="6430911" y="3914094"/>
            <a:ext cx="569899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01) Buy.html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 에서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contact.html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의 상대경로는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02) buy.html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에서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contact.html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의 절대경로는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03) buy.html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에서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index.html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의 상대경로는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04) buy.html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에서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index.html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의 절대 경로는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89144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34C9916-F5BF-4596-8FEF-E2E8F79B4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5810" y="1767007"/>
            <a:ext cx="9360376" cy="1661993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&lt;from action=“</a:t>
            </a:r>
            <a:r>
              <a:rPr lang="ko-KR" altLang="en-US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데이터전송경로</a:t>
            </a:r>
            <a:r>
              <a:rPr lang="en-US" altLang="ko-KR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” method=“</a:t>
            </a:r>
            <a:r>
              <a:rPr lang="ko-KR" altLang="en-US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전송방식</a:t>
            </a:r>
            <a:r>
              <a:rPr lang="en-US" altLang="ko-KR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”&gt;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	&lt;input type=“</a:t>
            </a:r>
            <a:r>
              <a:rPr lang="ko-KR" altLang="en-US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입력양식종류</a:t>
            </a:r>
            <a:r>
              <a:rPr kumimoji="0" lang="en-US" altLang="ko-KR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” name=“</a:t>
            </a:r>
            <a:r>
              <a:rPr kumimoji="0" lang="ko-KR" altLang="en-US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이름</a:t>
            </a:r>
            <a:r>
              <a:rPr kumimoji="0" lang="en-US" altLang="ko-KR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”&gt;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&lt;/from&gt;</a:t>
            </a:r>
            <a:endParaRPr kumimoji="0" lang="en-US" altLang="ko-KR" sz="36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35489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&lt;form&gt;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E09C75-8170-46BC-9E9A-2D962A15EB4C}"/>
              </a:ext>
            </a:extLst>
          </p:cNvPr>
          <p:cNvSpPr txBox="1"/>
          <p:nvPr/>
        </p:nvSpPr>
        <p:spPr>
          <a:xfrm>
            <a:off x="2758386" y="3759761"/>
            <a:ext cx="667522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웹에서 사용자의 입력을 처리하기 위한 입력창을 만드는 태그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Form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 내부에 다양한 형식의 입력 양식 태그들을 사용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Action –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데이터를 전송 할 곳의 주소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(url)</a:t>
            </a: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Method –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데이터 전송 방법으로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get, post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가 대표적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62069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5355994-E3B7-4681-831A-1DD67366ED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398" t="5238" r="33189" b="72449"/>
          <a:stretch/>
        </p:blipFill>
        <p:spPr>
          <a:xfrm>
            <a:off x="3422777" y="354563"/>
            <a:ext cx="5346446" cy="356429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9CEFFA6-A902-4493-8030-008DC1A4B3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11" r="81629" b="85903"/>
          <a:stretch/>
        </p:blipFill>
        <p:spPr>
          <a:xfrm>
            <a:off x="2260241" y="4135772"/>
            <a:ext cx="7671517" cy="11492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1156763-775E-4B95-9919-520EF30F06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50" r="79719" b="86598"/>
          <a:stretch/>
        </p:blipFill>
        <p:spPr>
          <a:xfrm>
            <a:off x="2260241" y="5285063"/>
            <a:ext cx="7671517" cy="98427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32F85C5-AAC7-41FB-8717-8111E2FF3650}"/>
              </a:ext>
            </a:extLst>
          </p:cNvPr>
          <p:cNvSpPr/>
          <p:nvPr/>
        </p:nvSpPr>
        <p:spPr>
          <a:xfrm>
            <a:off x="9144000" y="5285063"/>
            <a:ext cx="704675" cy="3607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F37D3C-4C26-4525-8CAB-3388A384A232}"/>
              </a:ext>
            </a:extLst>
          </p:cNvPr>
          <p:cNvSpPr txBox="1"/>
          <p:nvPr/>
        </p:nvSpPr>
        <p:spPr>
          <a:xfrm>
            <a:off x="2780027" y="6149494"/>
            <a:ext cx="66319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다 한 사람은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get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을 </a:t>
            </a:r>
            <a:r>
              <a:rPr lang="en-US" altLang="ko-KR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post</a:t>
            </a:r>
            <a:r>
              <a:rPr lang="ko-KR" altLang="en-US" sz="4000">
                <a:latin typeface="Sandoll 미생" panose="020B0600000101010101" pitchFamily="50" charset="-127"/>
                <a:ea typeface="Sandoll 미생" panose="020B0600000101010101" pitchFamily="50" charset="-127"/>
              </a:rPr>
              <a:t>로 바꾸어 실행해보자</a:t>
            </a:r>
          </a:p>
        </p:txBody>
      </p:sp>
    </p:spTree>
    <p:extLst>
      <p:ext uri="{BB962C8B-B14F-4D97-AF65-F5344CB8AC3E}">
        <p14:creationId xmlns:p14="http://schemas.microsoft.com/office/powerpoint/2010/main" val="16500070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8DA034-10FC-4476-B8FE-7E68FF125701}"/>
              </a:ext>
            </a:extLst>
          </p:cNvPr>
          <p:cNvSpPr txBox="1"/>
          <p:nvPr/>
        </p:nvSpPr>
        <p:spPr>
          <a:xfrm>
            <a:off x="142613" y="-59660"/>
            <a:ext cx="26516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GET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&amp; POST</a:t>
            </a:r>
            <a:endParaRPr lang="ko-KR" altLang="en-US" sz="48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22A9B4-8D04-4691-9521-2EE9F8FB9193}"/>
              </a:ext>
            </a:extLst>
          </p:cNvPr>
          <p:cNvSpPr txBox="1"/>
          <p:nvPr/>
        </p:nvSpPr>
        <p:spPr>
          <a:xfrm>
            <a:off x="3085400" y="1427621"/>
            <a:ext cx="602120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&lt;GET&gt;</a:t>
            </a:r>
          </a:p>
          <a:p>
            <a:pPr algn="ctr"/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제출된 양식 데이터가 페이지 주소 필드에 표시됨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전송할 폼 데이터를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URL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에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name=value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쌍으로 추가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길이 제한 있음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&lt;POST&gt;</a:t>
            </a:r>
          </a:p>
          <a:p>
            <a:pPr algn="ctr"/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중요 정보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,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개인정보 포함 시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POST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사용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URL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상에 표시되지 않음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많은 양의 데이터를 보낼 수 있음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8670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28147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입력양식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29512D-A361-4053-8283-338AE85DBA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46" t="29456" r="68240" b="10407"/>
          <a:stretch/>
        </p:blipFill>
        <p:spPr>
          <a:xfrm>
            <a:off x="3159851" y="1071047"/>
            <a:ext cx="5872297" cy="545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4881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3529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&lt;input&gt;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B86F7D6-9B47-428E-B285-A6FC300ED8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5962" y="3898135"/>
            <a:ext cx="5639332" cy="553998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&lt;input type=“</a:t>
            </a:r>
            <a:r>
              <a:rPr lang="ko-KR" altLang="en-US" sz="36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입력양식종류</a:t>
            </a:r>
            <a:r>
              <a:rPr kumimoji="0" lang="en-US" altLang="ko-KR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” name=“</a:t>
            </a:r>
            <a:r>
              <a:rPr kumimoji="0" lang="ko-KR" altLang="en-US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이름</a:t>
            </a:r>
            <a:r>
              <a:rPr kumimoji="0" lang="en-US" altLang="ko-KR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”&gt;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3D556B-5957-49EA-B3F2-991B25060099}"/>
              </a:ext>
            </a:extLst>
          </p:cNvPr>
          <p:cNvSpPr txBox="1"/>
          <p:nvPr/>
        </p:nvSpPr>
        <p:spPr>
          <a:xfrm>
            <a:off x="3762669" y="4690939"/>
            <a:ext cx="46666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Type :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입력 양식의 종류 표시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,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필수 속성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Name :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서버에 전송 될 데이터 이름 지정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Value :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기본 값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가능한 태그에만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9527258-AE99-41BD-AF63-9D22BDD12A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75" t="58868" r="70481" b="14710"/>
          <a:stretch/>
        </p:blipFill>
        <p:spPr>
          <a:xfrm>
            <a:off x="3762669" y="1168910"/>
            <a:ext cx="4666662" cy="226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401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6B444E9-9556-4C52-959E-9058E01598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248" t="5779" r="29816" b="69266"/>
          <a:stretch/>
        </p:blipFill>
        <p:spPr>
          <a:xfrm>
            <a:off x="1959897" y="1184945"/>
            <a:ext cx="8272206" cy="44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235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30984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&lt;div&gt;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B86F7D6-9B47-428E-B285-A6FC300ED8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3112" y="2723676"/>
            <a:ext cx="5639332" cy="553998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36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&lt;div&gt; &lt;/div&gt;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3D556B-5957-49EA-B3F2-991B25060099}"/>
              </a:ext>
            </a:extLst>
          </p:cNvPr>
          <p:cNvSpPr txBox="1"/>
          <p:nvPr/>
        </p:nvSpPr>
        <p:spPr>
          <a:xfrm>
            <a:off x="6703757" y="3516480"/>
            <a:ext cx="47387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가상의 레이아웃을 설계하는데 쓰이는 태그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Css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와 연동하여 사용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1BE5F78-4616-4158-8782-6ABA618B7D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523" t="6024" r="32087" b="68532"/>
          <a:stretch/>
        </p:blipFill>
        <p:spPr>
          <a:xfrm>
            <a:off x="360725" y="1704457"/>
            <a:ext cx="5600707" cy="385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220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E63BD-8E12-4E3F-B569-D186CE72E075}"/>
              </a:ext>
            </a:extLst>
          </p:cNvPr>
          <p:cNvSpPr txBox="1"/>
          <p:nvPr/>
        </p:nvSpPr>
        <p:spPr>
          <a:xfrm>
            <a:off x="2011372" y="1210853"/>
            <a:ext cx="27277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프론트엔드</a:t>
            </a:r>
            <a:endParaRPr lang="en-US" altLang="ko-KR" sz="40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40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(Front End)</a:t>
            </a:r>
            <a:endParaRPr lang="ko-KR" altLang="en-US" sz="40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ABBF58-1E89-4C2F-844D-341AC78C03D2}"/>
              </a:ext>
            </a:extLst>
          </p:cNvPr>
          <p:cNvSpPr txBox="1"/>
          <p:nvPr/>
        </p:nvSpPr>
        <p:spPr>
          <a:xfrm>
            <a:off x="7460640" y="1210853"/>
            <a:ext cx="247696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백앤드</a:t>
            </a:r>
            <a:endParaRPr lang="en-US" altLang="ko-KR" sz="40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40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(Back End)</a:t>
            </a:r>
            <a:endParaRPr lang="ko-KR" altLang="en-US" sz="40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D22804A-2903-4CAF-A87F-F7A32062DEA4}"/>
              </a:ext>
            </a:extLst>
          </p:cNvPr>
          <p:cNvSpPr/>
          <p:nvPr/>
        </p:nvSpPr>
        <p:spPr>
          <a:xfrm>
            <a:off x="7268618" y="2721639"/>
            <a:ext cx="28610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Server</a:t>
            </a:r>
          </a:p>
          <a:p>
            <a:pPr algn="ctr"/>
            <a:r>
              <a:rPr lang="en-US" altLang="ko-KR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DB </a:t>
            </a:r>
            <a:r>
              <a:rPr lang="ko-KR" altLang="en-US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활용</a:t>
            </a:r>
            <a:endParaRPr lang="en-US" altLang="ko-KR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API</a:t>
            </a:r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E1F0B17-C375-4EEF-A7E8-2F3ECC28CE3D}"/>
              </a:ext>
            </a:extLst>
          </p:cNvPr>
          <p:cNvSpPr/>
          <p:nvPr/>
        </p:nvSpPr>
        <p:spPr>
          <a:xfrm>
            <a:off x="1944737" y="2723438"/>
            <a:ext cx="28610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Html</a:t>
            </a:r>
          </a:p>
          <a:p>
            <a:pPr algn="ctr"/>
            <a:r>
              <a:rPr lang="en-US" altLang="ko-KR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Css</a:t>
            </a:r>
          </a:p>
          <a:p>
            <a:pPr algn="ctr"/>
            <a:r>
              <a:rPr lang="en-US" altLang="ko-KR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Java script</a:t>
            </a:r>
            <a:endParaRPr lang="ko-KR" alt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0" name="Picture 2" descr="html5ì ëí ì´ë¯¸ì§ ê²ìê²°ê³¼">
            <a:extLst>
              <a:ext uri="{FF2B5EF4-FFF2-40B4-BE49-F238E27FC236}">
                <a16:creationId xmlns:a16="http://schemas.microsoft.com/office/drawing/2014/main" id="{774D438C-F32C-458F-ACEA-9A7F2549BA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25"/>
          <a:stretch/>
        </p:blipFill>
        <p:spPr bwMode="auto">
          <a:xfrm>
            <a:off x="2340540" y="4148012"/>
            <a:ext cx="2069398" cy="791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ìµê·¤ë¬ jsì ëí ì´ë¯¸ì§ ê²ìê²°ê³¼">
            <a:extLst>
              <a:ext uri="{FF2B5EF4-FFF2-40B4-BE49-F238E27FC236}">
                <a16:creationId xmlns:a16="http://schemas.microsoft.com/office/drawing/2014/main" id="{E0DE8B3E-89E3-4B2A-97AC-F352421B3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908" y="5098345"/>
            <a:ext cx="1097604" cy="1097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ë¦¬ì¡í¸ì ëí ì´ë¯¸ì§ ê²ìê²°ê³¼">
            <a:extLst>
              <a:ext uri="{FF2B5EF4-FFF2-40B4-BE49-F238E27FC236}">
                <a16:creationId xmlns:a16="http://schemas.microsoft.com/office/drawing/2014/main" id="{64FFCB89-4053-46DD-8F39-5EBAD2B32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239" y="5428340"/>
            <a:ext cx="1158402" cy="32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8" descr="ì¥ê³ ì ëí ì´ë¯¸ì§ ê²ìê²°ê³¼">
            <a:extLst>
              <a:ext uri="{FF2B5EF4-FFF2-40B4-BE49-F238E27FC236}">
                <a16:creationId xmlns:a16="http://schemas.microsoft.com/office/drawing/2014/main" id="{63CB96E7-C2B2-4C65-A637-F5035E25F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849" y="3838714"/>
            <a:ext cx="1283393" cy="1283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ruby on railsì ëí ì´ë¯¸ì§ ê²ìê²°ê³¼">
            <a:extLst>
              <a:ext uri="{FF2B5EF4-FFF2-40B4-BE49-F238E27FC236}">
                <a16:creationId xmlns:a16="http://schemas.microsoft.com/office/drawing/2014/main" id="{64C84B47-0E7D-4B53-A144-909D61F7B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3648" y="4171707"/>
            <a:ext cx="1271221" cy="479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0" descr="ì¤íë§ì ëí ì´ë¯¸ì§ ê²ìê²°ê³¼">
            <a:extLst>
              <a:ext uri="{FF2B5EF4-FFF2-40B4-BE49-F238E27FC236}">
                <a16:creationId xmlns:a16="http://schemas.microsoft.com/office/drawing/2014/main" id="{BCDDB3E5-3AC9-4D76-9DAB-C1F4A68D5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910" y="5012734"/>
            <a:ext cx="1688094" cy="6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2" descr="phpì ëí ì´ë¯¸ì§ ê²ìê²°ê³¼">
            <a:extLst>
              <a:ext uri="{FF2B5EF4-FFF2-40B4-BE49-F238E27FC236}">
                <a16:creationId xmlns:a16="http://schemas.microsoft.com/office/drawing/2014/main" id="{862B83E0-4199-4E73-9059-02D54D17A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6678" y="4987287"/>
            <a:ext cx="1319720" cy="659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845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C4D4CE-4F99-4706-8209-AAA177C024BD}"/>
              </a:ext>
            </a:extLst>
          </p:cNvPr>
          <p:cNvSpPr txBox="1"/>
          <p:nvPr/>
        </p:nvSpPr>
        <p:spPr>
          <a:xfrm>
            <a:off x="5119194" y="697552"/>
            <a:ext cx="19536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>
                <a:latin typeface="Sandoll 미생" panose="020B0600000101010101" pitchFamily="50" charset="-127"/>
                <a:ea typeface="Sandoll 미생" panose="020B0600000101010101" pitchFamily="50" charset="-127"/>
              </a:rPr>
              <a:t>HTML</a:t>
            </a:r>
            <a:endParaRPr lang="ko-KR" altLang="en-US" sz="8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pic>
        <p:nvPicPr>
          <p:cNvPr id="3" name="Picture 2" descr="html5ì ëí ì´ë¯¸ì§ ê²ìê²°ê³¼">
            <a:extLst>
              <a:ext uri="{FF2B5EF4-FFF2-40B4-BE49-F238E27FC236}">
                <a16:creationId xmlns:a16="http://schemas.microsoft.com/office/drawing/2014/main" id="{B8947BCE-D2D7-4909-AD59-4AF3A5332E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434" b="23125"/>
          <a:stretch/>
        </p:blipFill>
        <p:spPr bwMode="auto">
          <a:xfrm>
            <a:off x="4548754" y="963528"/>
            <a:ext cx="570440" cy="791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2F7A6E-AA61-4724-B5A5-D8A332A9261C}"/>
              </a:ext>
            </a:extLst>
          </p:cNvPr>
          <p:cNvSpPr txBox="1"/>
          <p:nvPr/>
        </p:nvSpPr>
        <p:spPr>
          <a:xfrm>
            <a:off x="1047182" y="3084472"/>
            <a:ext cx="100976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웹 문서의 구조를 정의하고 콘텐츠를 표현하는 기본 마크업 언어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F35EEC-B16A-43EC-B447-B2E12FD207C2}"/>
              </a:ext>
            </a:extLst>
          </p:cNvPr>
          <p:cNvSpPr txBox="1"/>
          <p:nvPr/>
        </p:nvSpPr>
        <p:spPr>
          <a:xfrm>
            <a:off x="3177701" y="2137233"/>
            <a:ext cx="58365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Hyper Text Markup Language</a:t>
            </a:r>
            <a:endParaRPr lang="ko-KR" altLang="en-US" sz="48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400C-E9EF-4EE7-BB12-A72DFF58B86F}"/>
              </a:ext>
            </a:extLst>
          </p:cNvPr>
          <p:cNvSpPr txBox="1"/>
          <p:nvPr/>
        </p:nvSpPr>
        <p:spPr>
          <a:xfrm>
            <a:off x="1782158" y="4031711"/>
            <a:ext cx="86276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 &lt;&gt;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 로 이루어지며 태그는 시작과 끝</a:t>
            </a:r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, 2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개의 쌍</a:t>
            </a:r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lang="ko-KR" altLang="en-US" sz="48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6C12DA-8FF2-47D0-8E8D-25BFB83E8650}"/>
              </a:ext>
            </a:extLst>
          </p:cNvPr>
          <p:cNvSpPr txBox="1"/>
          <p:nvPr/>
        </p:nvSpPr>
        <p:spPr>
          <a:xfrm>
            <a:off x="2529157" y="5089341"/>
            <a:ext cx="7133684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&lt;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시작태그 속성</a:t>
            </a:r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=“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값</a:t>
            </a:r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”&gt; 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콘텐츠 </a:t>
            </a:r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&lt;/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종료태그</a:t>
            </a:r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endParaRPr lang="ko-KR" altLang="en-US" sz="48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4937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DA1EA06-0576-4661-B90F-FA436E3E4BEE}"/>
              </a:ext>
            </a:extLst>
          </p:cNvPr>
          <p:cNvGrpSpPr/>
          <p:nvPr/>
        </p:nvGrpSpPr>
        <p:grpSpPr>
          <a:xfrm>
            <a:off x="2432229" y="1035605"/>
            <a:ext cx="6664965" cy="2393395"/>
            <a:chOff x="1626734" y="1035605"/>
            <a:chExt cx="6664965" cy="239339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70CA13F-2D65-479E-ADB8-C247DF33C9DE}"/>
                </a:ext>
              </a:extLst>
            </p:cNvPr>
            <p:cNvSpPr txBox="1"/>
            <p:nvPr/>
          </p:nvSpPr>
          <p:spPr>
            <a:xfrm>
              <a:off x="2365077" y="1674674"/>
              <a:ext cx="5926622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태그의 부가적인 정보</a:t>
              </a:r>
              <a:endPara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  <a:p>
              <a:r>
                <a:rPr lang="ko-KR" altLang="en-US" sz="36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태그마다 여러 속성들을 가지고 있다</a:t>
              </a:r>
              <a:endPara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  <a:p>
              <a:r>
                <a:rPr lang="ko-KR" altLang="en-US" sz="36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시작 태그에 작성하며 </a:t>
              </a:r>
              <a:r>
                <a:rPr lang="ko-KR" altLang="en-US" sz="3600">
                  <a:solidFill>
                    <a:schemeClr val="accent2"/>
                  </a:solidFill>
                  <a:latin typeface="Sandoll 미생" panose="020B0600000101010101" pitchFamily="50" charset="-127"/>
                  <a:ea typeface="Sandoll 미생" panose="020B0600000101010101" pitchFamily="50" charset="-127"/>
                </a:rPr>
                <a:t>속성</a:t>
              </a:r>
              <a:r>
                <a:rPr lang="en-US" altLang="ko-KR" sz="3600">
                  <a:solidFill>
                    <a:schemeClr val="accent2"/>
                  </a:solidFill>
                  <a:latin typeface="Sandoll 미생" panose="020B0600000101010101" pitchFamily="50" charset="-127"/>
                  <a:ea typeface="Sandoll 미생" panose="020B0600000101010101" pitchFamily="50" charset="-127"/>
                </a:rPr>
                <a:t>=“</a:t>
              </a:r>
              <a:r>
                <a:rPr lang="ko-KR" altLang="en-US" sz="3600">
                  <a:solidFill>
                    <a:schemeClr val="accent2"/>
                  </a:solidFill>
                  <a:latin typeface="Sandoll 미생" panose="020B0600000101010101" pitchFamily="50" charset="-127"/>
                  <a:ea typeface="Sandoll 미생" panose="020B0600000101010101" pitchFamily="50" charset="-127"/>
                </a:rPr>
                <a:t>값</a:t>
              </a:r>
              <a:r>
                <a:rPr lang="en-US" altLang="ko-KR" sz="3600">
                  <a:solidFill>
                    <a:schemeClr val="accent2"/>
                  </a:solidFill>
                  <a:latin typeface="Sandoll 미생" panose="020B0600000101010101" pitchFamily="50" charset="-127"/>
                  <a:ea typeface="Sandoll 미생" panose="020B0600000101010101" pitchFamily="50" charset="-127"/>
                </a:rPr>
                <a:t>” </a:t>
              </a:r>
              <a:r>
                <a:rPr lang="ko-KR" altLang="en-US" sz="36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형식으로 사용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D09DCD6-55C3-4AAA-950E-7194817D442B}"/>
                </a:ext>
              </a:extLst>
            </p:cNvPr>
            <p:cNvSpPr txBox="1"/>
            <p:nvPr/>
          </p:nvSpPr>
          <p:spPr>
            <a:xfrm>
              <a:off x="1626734" y="1035605"/>
              <a:ext cx="147668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01. </a:t>
              </a:r>
              <a:r>
                <a:rPr lang="ko-KR" altLang="en-US" sz="48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속성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08A0F74-A071-4B72-A4F6-8D3C60F969B1}"/>
              </a:ext>
            </a:extLst>
          </p:cNvPr>
          <p:cNvGrpSpPr/>
          <p:nvPr/>
        </p:nvGrpSpPr>
        <p:grpSpPr>
          <a:xfrm>
            <a:off x="2432229" y="3861058"/>
            <a:ext cx="8224688" cy="1839398"/>
            <a:chOff x="1333435" y="3921443"/>
            <a:chExt cx="8224688" cy="183939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669985E-555B-4383-A9E4-8CD31542569E}"/>
                </a:ext>
              </a:extLst>
            </p:cNvPr>
            <p:cNvSpPr txBox="1"/>
            <p:nvPr/>
          </p:nvSpPr>
          <p:spPr>
            <a:xfrm>
              <a:off x="2071778" y="4560512"/>
              <a:ext cx="748634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&lt;!–- </a:t>
              </a:r>
              <a:r>
                <a:rPr lang="ko-KR" altLang="en-US" sz="36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내용 </a:t>
              </a:r>
              <a:r>
                <a:rPr lang="en-US" altLang="ko-KR" sz="36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--&gt; </a:t>
              </a:r>
              <a:r>
                <a:rPr lang="ko-KR" altLang="en-US" sz="36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형식으로 사용</a:t>
              </a:r>
              <a:endParaRPr lang="en-US" altLang="ko-KR" sz="3600"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  <a:p>
              <a:r>
                <a:rPr lang="ko-KR" altLang="en-US" sz="36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주석 표시 안에 적힌 내용은 웹 페이지 상에 표시되지 않는다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5ABC798-4783-4E1C-A0EE-01B132C332E0}"/>
                </a:ext>
              </a:extLst>
            </p:cNvPr>
            <p:cNvSpPr txBox="1"/>
            <p:nvPr/>
          </p:nvSpPr>
          <p:spPr>
            <a:xfrm>
              <a:off x="1333435" y="3921443"/>
              <a:ext cx="163217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02. </a:t>
              </a:r>
              <a:r>
                <a:rPr lang="ko-KR" altLang="en-US" sz="48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주석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2684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MLë¬¸ìêµ¬ì¡°">
            <a:extLst>
              <a:ext uri="{FF2B5EF4-FFF2-40B4-BE49-F238E27FC236}">
                <a16:creationId xmlns:a16="http://schemas.microsoft.com/office/drawing/2014/main" id="{6DE24DA2-123D-4621-8DE4-D6125EAC1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228" y="1317158"/>
            <a:ext cx="5518772" cy="4865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B1F406-E9F2-4BE1-A40F-5117EC0648A2}"/>
              </a:ext>
            </a:extLst>
          </p:cNvPr>
          <p:cNvSpPr txBox="1"/>
          <p:nvPr/>
        </p:nvSpPr>
        <p:spPr>
          <a:xfrm>
            <a:off x="142613" y="-59660"/>
            <a:ext cx="27794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기본 구조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C7607434-A072-469A-A257-C68FF7EF19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2412" y="1810929"/>
            <a:ext cx="5288230" cy="3877985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50709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&lt;!DOCTYPE html&gt;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&lt;html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00C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lang=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"en"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&lt;head&gt;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&lt;meta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00C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charset=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"UTF-8"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&lt;title&gt;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Page Title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&lt;/title&gt;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&lt;/head&gt;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&lt;/html&gt;</a:t>
            </a:r>
            <a:r>
              <a:rPr kumimoji="0" lang="ko-KR" altLang="ko-KR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ko-KR" altLang="ko-KR" sz="5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5569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34C9916-F5BF-4596-8FEF-E2E8F79B4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770" y="1089099"/>
            <a:ext cx="5288230" cy="5170646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50709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&lt;!DOCTYPE html&gt;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&lt;html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00C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lang=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"en"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&lt;head&gt;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&lt;meta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00C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charset=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"UTF-8"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&lt;title&gt;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Page Title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&lt;/title&gt;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&lt;/head&gt;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&lt;h1&gt;</a:t>
            </a:r>
            <a:r>
              <a:rPr lang="ko-KR" altLang="en-US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제목 입니다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&lt;/h1&gt;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	&lt;h2&gt;2</a:t>
            </a:r>
            <a:r>
              <a:rPr lang="ko-KR" altLang="en-US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번 제목입니다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&lt;/h2&gt;&lt;br&gt;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8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		&lt;p&gt;</a:t>
            </a:r>
            <a:r>
              <a:rPr kumimoji="0" lang="ko-KR" altLang="en-US" sz="28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문단입니다</a:t>
            </a:r>
            <a:r>
              <a:rPr kumimoji="0" lang="en-US" altLang="ko-KR" sz="28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&lt;/p&gt;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&lt;/html&gt;</a:t>
            </a:r>
            <a:r>
              <a:rPr kumimoji="0" lang="ko-KR" altLang="ko-KR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ko-KR" altLang="ko-KR" sz="5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26784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기본태그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5A99882-4899-4432-BA66-D26338B9E10A}"/>
              </a:ext>
            </a:extLst>
          </p:cNvPr>
          <p:cNvGrpSpPr/>
          <p:nvPr/>
        </p:nvGrpSpPr>
        <p:grpSpPr>
          <a:xfrm>
            <a:off x="6532260" y="1089099"/>
            <a:ext cx="4851970" cy="2208729"/>
            <a:chOff x="1626734" y="1035605"/>
            <a:chExt cx="4851970" cy="220872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9E09C75-8170-46BC-9E9A-2D962A15EB4C}"/>
                </a:ext>
              </a:extLst>
            </p:cNvPr>
            <p:cNvSpPr txBox="1"/>
            <p:nvPr/>
          </p:nvSpPr>
          <p:spPr>
            <a:xfrm>
              <a:off x="2365077" y="1674674"/>
              <a:ext cx="4113627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컨텐츠의 제목을 의미하는 태그</a:t>
              </a:r>
              <a:endPara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  <a:p>
              <a:r>
                <a:rPr lang="en-US" altLang="ko-KR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&lt;h1&gt;</a:t>
              </a:r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 </a:t>
              </a:r>
              <a:r>
                <a:rPr lang="en-US" altLang="ko-KR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~</a:t>
              </a:r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 </a:t>
              </a:r>
              <a:r>
                <a:rPr lang="en-US" altLang="ko-KR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&lt;h6&gt;</a:t>
              </a:r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까지 존재</a:t>
              </a:r>
              <a:endPara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  <a:p>
              <a:r>
                <a:rPr lang="en-US" altLang="ko-KR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&lt;h1&gt;</a:t>
              </a:r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이 가장 큼</a:t>
              </a:r>
              <a:r>
                <a:rPr lang="en-US" altLang="ko-KR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, &lt;h6&gt;</a:t>
              </a:r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가 가장 작음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675F55-6C98-44E7-953C-D11F4CC6728E}"/>
                </a:ext>
              </a:extLst>
            </p:cNvPr>
            <p:cNvSpPr txBox="1"/>
            <p:nvPr/>
          </p:nvSpPr>
          <p:spPr>
            <a:xfrm>
              <a:off x="1626734" y="1035605"/>
              <a:ext cx="198323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01. H#</a:t>
              </a:r>
              <a:r>
                <a:rPr lang="ko-KR" altLang="en-US" sz="44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태그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37CEB1B-959B-44DF-AC54-E80FC14B97A3}"/>
              </a:ext>
            </a:extLst>
          </p:cNvPr>
          <p:cNvGrpSpPr/>
          <p:nvPr/>
        </p:nvGrpSpPr>
        <p:grpSpPr>
          <a:xfrm>
            <a:off x="6532260" y="3361628"/>
            <a:ext cx="3210495" cy="1223844"/>
            <a:chOff x="1626734" y="1035605"/>
            <a:chExt cx="3210495" cy="122384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F988FF8-2AB2-4BF7-94FA-B23DB333BE89}"/>
                </a:ext>
              </a:extLst>
            </p:cNvPr>
            <p:cNvSpPr txBox="1"/>
            <p:nvPr/>
          </p:nvSpPr>
          <p:spPr>
            <a:xfrm>
              <a:off x="2365077" y="1674674"/>
              <a:ext cx="247215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문단을 나타내는 태그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055C07C-8AA5-40E5-8F39-E872712F3DF0}"/>
                </a:ext>
              </a:extLst>
            </p:cNvPr>
            <p:cNvSpPr txBox="1"/>
            <p:nvPr/>
          </p:nvSpPr>
          <p:spPr>
            <a:xfrm>
              <a:off x="1626734" y="1035605"/>
              <a:ext cx="172354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02. P</a:t>
              </a:r>
              <a:r>
                <a:rPr lang="ko-KR" altLang="en-US" sz="44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태그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200CD43-F9AA-4E91-932E-42994442BA1A}"/>
              </a:ext>
            </a:extLst>
          </p:cNvPr>
          <p:cNvGrpSpPr/>
          <p:nvPr/>
        </p:nvGrpSpPr>
        <p:grpSpPr>
          <a:xfrm>
            <a:off x="6532260" y="4649271"/>
            <a:ext cx="5624617" cy="1716287"/>
            <a:chOff x="1626734" y="1035605"/>
            <a:chExt cx="5624617" cy="17162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7C7D482-D22C-4CE4-A97F-A72ECEC186B3}"/>
                </a:ext>
              </a:extLst>
            </p:cNvPr>
            <p:cNvSpPr txBox="1"/>
            <p:nvPr/>
          </p:nvSpPr>
          <p:spPr>
            <a:xfrm>
              <a:off x="2365077" y="1674674"/>
              <a:ext cx="4886274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Html</a:t>
              </a:r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에서 연속된 공백</a:t>
              </a:r>
              <a:r>
                <a:rPr lang="en-US" altLang="ko-KR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, </a:t>
              </a:r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줄바꿈은 </a:t>
              </a:r>
              <a:r>
                <a:rPr lang="en-US" altLang="ko-KR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1</a:t>
              </a:r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개의 공백</a:t>
              </a:r>
              <a:endPara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endParaRPr>
            </a:p>
            <a:p>
              <a:r>
                <a:rPr lang="ko-KR" altLang="en-US" sz="32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띄어쓰기 시 사용하는 태그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840DCB2-B83F-43F1-85F0-5BE61571F35F}"/>
                </a:ext>
              </a:extLst>
            </p:cNvPr>
            <p:cNvSpPr txBox="1"/>
            <p:nvPr/>
          </p:nvSpPr>
          <p:spPr>
            <a:xfrm>
              <a:off x="1626734" y="1035605"/>
              <a:ext cx="182774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03. br</a:t>
              </a:r>
              <a:r>
                <a:rPr lang="ko-KR" altLang="en-US" sz="4400">
                  <a:latin typeface="Sandoll 미생" panose="020B0600000101010101" pitchFamily="50" charset="-127"/>
                  <a:ea typeface="Sandoll 미생" panose="020B0600000101010101" pitchFamily="50" charset="-127"/>
                </a:rPr>
                <a:t>태그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0835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934C9916-F5BF-4596-8FEF-E2E8F79B4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601" y="1473819"/>
            <a:ext cx="5288230" cy="1292662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&lt;a href=“</a:t>
            </a:r>
            <a:r>
              <a:rPr lang="ko-KR" altLang="en-US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주소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”&gt;</a:t>
            </a:r>
            <a:r>
              <a:rPr lang="ko-KR" altLang="en-US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텍스트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&lt;/a&gt;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93911E-1EE1-497B-8F81-CD1025E80640}"/>
              </a:ext>
            </a:extLst>
          </p:cNvPr>
          <p:cNvSpPr txBox="1"/>
          <p:nvPr/>
        </p:nvSpPr>
        <p:spPr>
          <a:xfrm>
            <a:off x="142613" y="-59660"/>
            <a:ext cx="27826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HTML &lt;a&gt;</a:t>
            </a:r>
            <a:r>
              <a:rPr lang="ko-KR" altLang="en-US" sz="4800">
                <a:latin typeface="Sandoll 미생" panose="020B0600000101010101" pitchFamily="50" charset="-127"/>
                <a:ea typeface="Sandoll 미생" panose="020B0600000101010101" pitchFamily="50" charset="-127"/>
              </a:rPr>
              <a:t>태그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E09C75-8170-46BC-9E9A-2D962A15EB4C}"/>
              </a:ext>
            </a:extLst>
          </p:cNvPr>
          <p:cNvSpPr txBox="1"/>
          <p:nvPr/>
        </p:nvSpPr>
        <p:spPr>
          <a:xfrm>
            <a:off x="6904139" y="1336565"/>
            <a:ext cx="49037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하이퍼링크 태그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Href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속성의 값으로 이동할 페이지 주소 기입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절대경로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,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상대경로 모두 사용 가능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D02FB727-B7C1-41D4-820C-88D01DE0C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601" y="4090274"/>
            <a:ext cx="6272538" cy="1292662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2800">
                <a:solidFill>
                  <a:srgbClr val="E96900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	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&lt;a href=“</a:t>
            </a:r>
            <a:r>
              <a:rPr lang="ko-KR" altLang="en-US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주소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” target=“</a:t>
            </a:r>
            <a:r>
              <a:rPr lang="ko-KR" altLang="en-US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어떻게 오픈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?”&gt;</a:t>
            </a:r>
            <a:r>
              <a:rPr lang="ko-KR" altLang="en-US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텍스트</a:t>
            </a:r>
            <a:r>
              <a:rPr lang="en-US" altLang="ko-KR" sz="2800">
                <a:solidFill>
                  <a:schemeClr val="tx2"/>
                </a:solidFill>
                <a:latin typeface="Sandoll 미생" panose="020B0600000101010101" pitchFamily="50" charset="-127"/>
                <a:ea typeface="Sandoll 미생" panose="020B0600000101010101" pitchFamily="50" charset="-127"/>
              </a:rPr>
              <a:t>&lt;/a&gt;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0070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&lt;/body&gt;</a:t>
            </a:r>
            <a:r>
              <a:rPr kumimoji="0" lang="ko-KR" altLang="ko-KR" sz="2800" b="0" i="0" u="none" strike="noStrike" cap="none" normalizeH="0" baseline="0">
                <a:ln>
                  <a:noFill/>
                </a:ln>
                <a:solidFill>
                  <a:srgbClr val="E96900"/>
                </a:solidFill>
                <a:effectLst/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endParaRPr kumimoji="0" lang="en-US" altLang="ko-KR" sz="2800" b="0" i="0" u="none" strike="noStrike" cap="none" normalizeH="0" baseline="0">
              <a:ln>
                <a:noFill/>
              </a:ln>
              <a:solidFill>
                <a:srgbClr val="E96900"/>
              </a:solidFill>
              <a:effectLst/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5F2F1E-8A03-43D9-AC2B-F60D60B5A8E2}"/>
              </a:ext>
            </a:extLst>
          </p:cNvPr>
          <p:cNvSpPr txBox="1"/>
          <p:nvPr/>
        </p:nvSpPr>
        <p:spPr>
          <a:xfrm>
            <a:off x="7112609" y="3951775"/>
            <a:ext cx="40222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Target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속성 값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_blank :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새로운 창으로 오픈</a:t>
            </a:r>
            <a:endParaRPr lang="en-US" altLang="ko-KR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_self : 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현재 창에서 오픈 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(</a:t>
            </a:r>
            <a:r>
              <a:rPr lang="ko-KR" altLang="en-US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기본값</a:t>
            </a:r>
            <a:r>
              <a:rPr lang="en-US" altLang="ko-KR" sz="3200">
                <a:latin typeface="Sandoll 미생" panose="020B0600000101010101" pitchFamily="50" charset="-127"/>
                <a:ea typeface="Sandoll 미생" panose="020B0600000101010101" pitchFamily="50" charset="-127"/>
              </a:rPr>
              <a:t>)</a:t>
            </a:r>
            <a:endParaRPr lang="ko-KR" altLang="en-US" sz="32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1884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22B56F5-1816-4998-95E5-93CD2DEB27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168" t="5783" r="29439" b="77618"/>
          <a:stretch/>
        </p:blipFill>
        <p:spPr>
          <a:xfrm>
            <a:off x="2214615" y="728136"/>
            <a:ext cx="7762770" cy="27058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750F0A-7159-408F-B861-67D1FDB6674B}"/>
              </a:ext>
            </a:extLst>
          </p:cNvPr>
          <p:cNvSpPr txBox="1"/>
          <p:nvPr/>
        </p:nvSpPr>
        <p:spPr>
          <a:xfrm>
            <a:off x="2263059" y="3872552"/>
            <a:ext cx="766588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다 한 사람은 새 탭에서 </a:t>
            </a:r>
            <a:endParaRPr lang="en-US" altLang="ko-KR" sz="44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  <a:p>
            <a:pPr algn="ctr"/>
            <a:r>
              <a:rPr lang="ko-KR" altLang="en-US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가천대학교 사이트가 열리도록 코드를 바꾸어봅시다</a:t>
            </a:r>
            <a:r>
              <a:rPr lang="en-US" altLang="ko-KR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!</a:t>
            </a:r>
          </a:p>
          <a:p>
            <a:pPr algn="ctr"/>
            <a:r>
              <a:rPr lang="en-US" altLang="ko-KR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Hint&gt;</a:t>
            </a:r>
            <a:r>
              <a:rPr lang="ko-KR" altLang="en-US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target,</a:t>
            </a:r>
            <a:r>
              <a:rPr lang="ko-KR" altLang="en-US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 </a:t>
            </a:r>
            <a:r>
              <a:rPr lang="en-US" altLang="ko-KR" sz="4400">
                <a:latin typeface="Sandoll 미생" panose="020B0600000101010101" pitchFamily="50" charset="-127"/>
                <a:ea typeface="Sandoll 미생" panose="020B0600000101010101" pitchFamily="50" charset="-127"/>
              </a:rPr>
              <a:t>_blank</a:t>
            </a:r>
            <a:endParaRPr lang="ko-KR" altLang="en-US" sz="4000">
              <a:latin typeface="Sandoll 미생" panose="020B0600000101010101" pitchFamily="50" charset="-127"/>
              <a:ea typeface="Sandoll 미생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2480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1098</Words>
  <Application>Microsoft Office PowerPoint</Application>
  <PresentationFormat>와이드스크린</PresentationFormat>
  <Paragraphs>181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맑은 고딕</vt:lpstr>
      <vt:lpstr>배달의민족 주아</vt:lpstr>
      <vt:lpstr>Sandoll 미생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서희 문</dc:creator>
  <cp:lastModifiedBy>서희 문</cp:lastModifiedBy>
  <cp:revision>17</cp:revision>
  <dcterms:created xsi:type="dcterms:W3CDTF">2019-03-31T11:29:06Z</dcterms:created>
  <dcterms:modified xsi:type="dcterms:W3CDTF">2020-04-10T05:32:30Z</dcterms:modified>
</cp:coreProperties>
</file>

<file path=docProps/thumbnail.jpeg>
</file>